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3" r:id="rId2"/>
    <p:sldId id="292" r:id="rId3"/>
    <p:sldId id="293" r:id="rId4"/>
    <p:sldId id="29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27C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65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88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46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84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32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87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95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3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5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02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38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FC7A-05F1-49DC-8AEB-3C758879BA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C2D602-1BEB-41BA-840F-8E8092B70F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ICT</a:t>
            </a:r>
            <a:r>
              <a:rPr lang="ja-JP" altLang="en-US" sz="4000" dirty="0"/>
              <a:t>導入モデル事業の</a:t>
            </a:r>
            <a:br>
              <a:rPr lang="en-US" altLang="ja-JP" sz="4000" dirty="0"/>
            </a:br>
            <a:r>
              <a:rPr lang="ja-JP" altLang="en-US" sz="4000" dirty="0"/>
              <a:t>使用効果についての報告</a:t>
            </a:r>
            <a:endParaRPr kumimoji="1" lang="ja-JP" altLang="en-US" sz="40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DC8113-E08D-B032-4D2B-AB96C1C7A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5521" y="4951864"/>
            <a:ext cx="2693748" cy="1022216"/>
          </a:xfrm>
        </p:spPr>
        <p:txBody>
          <a:bodyPr>
            <a:noAutofit/>
          </a:bodyPr>
          <a:lstStyle/>
          <a:p>
            <a:r>
              <a:rPr lang="ja-JP" altLang="en-US" sz="1600" dirty="0"/>
              <a:t>株式会社</a:t>
            </a:r>
            <a:r>
              <a:rPr lang="en-US" altLang="ja-JP" sz="1600" dirty="0"/>
              <a:t>WAGO</a:t>
            </a:r>
            <a:r>
              <a:rPr lang="ja-JP" altLang="en-US" sz="1600" dirty="0"/>
              <a:t>　　</a:t>
            </a:r>
            <a:endParaRPr lang="en-US" altLang="ja-JP" sz="1600" dirty="0"/>
          </a:p>
          <a:p>
            <a:r>
              <a:rPr lang="ja-JP" altLang="en-US" sz="1600" dirty="0"/>
              <a:t>就労継続支援</a:t>
            </a:r>
            <a:r>
              <a:rPr lang="en-US" altLang="ja-JP" sz="1600" dirty="0"/>
              <a:t>B</a:t>
            </a:r>
            <a:r>
              <a:rPr lang="ja-JP" altLang="en-US" sz="1600" dirty="0"/>
              <a:t>型事業所</a:t>
            </a:r>
            <a:endParaRPr lang="en-US" altLang="ja-JP" sz="1600" dirty="0"/>
          </a:p>
          <a:p>
            <a:r>
              <a:rPr lang="en-US" altLang="ja-JP" sz="1600" dirty="0"/>
              <a:t>ARCH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3392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7897C8B-BD09-4D18-A726-5305C06D7FFA}"/>
              </a:ext>
            </a:extLst>
          </p:cNvPr>
          <p:cNvSpPr/>
          <p:nvPr/>
        </p:nvSpPr>
        <p:spPr>
          <a:xfrm>
            <a:off x="60796" y="358897"/>
            <a:ext cx="5329810" cy="669804"/>
          </a:xfrm>
          <a:prstGeom prst="roundRect">
            <a:avLst>
              <a:gd name="adj" fmla="val 99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導入前の問題点</a:t>
            </a:r>
            <a:endParaRPr kumimoji="1" lang="en-US" altLang="ja-JP" sz="2400" b="1" dirty="0">
              <a:solidFill>
                <a:schemeClr val="bg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6E58739-ED48-4380-A4B7-B01D18ED3EB7}"/>
              </a:ext>
            </a:extLst>
          </p:cNvPr>
          <p:cNvGrpSpPr/>
          <p:nvPr/>
        </p:nvGrpSpPr>
        <p:grpSpPr>
          <a:xfrm>
            <a:off x="60796" y="1157569"/>
            <a:ext cx="8811100" cy="2244278"/>
            <a:chOff x="4122583" y="1787292"/>
            <a:chExt cx="4562938" cy="1546137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92C52E5B-F293-4059-8CBF-C7E3FC40EDE4}"/>
                </a:ext>
              </a:extLst>
            </p:cNvPr>
            <p:cNvSpPr/>
            <p:nvPr/>
          </p:nvSpPr>
          <p:spPr>
            <a:xfrm>
              <a:off x="4122583" y="2052027"/>
              <a:ext cx="4562938" cy="1281402"/>
            </a:xfrm>
            <a:prstGeom prst="roundRect">
              <a:avLst>
                <a:gd name="adj" fmla="val 86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デスクトップパソコン：</a:t>
              </a:r>
              <a:r>
                <a: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台</a:t>
              </a:r>
              <a:endPara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ノートパソコン：</a:t>
              </a:r>
              <a:r>
                <a: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台</a:t>
              </a:r>
              <a:endPara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ソフトウェア</a:t>
              </a:r>
              <a:r>
                <a:rPr kumimoji="1" lang="ja-JP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（記録・請求・勤怠管理・シフト表作成等に利用）</a:t>
              </a:r>
              <a:endPara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➪</a:t>
              </a:r>
              <a:r>
                <a: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Office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</a:t>
              </a:r>
              <a:r>
                <a: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＆</a:t>
              </a:r>
              <a:r>
                <a: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</a:t>
              </a:r>
              <a:r>
                <a: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2021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</a:t>
              </a:r>
              <a:r>
                <a: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ライセンス版</a:t>
              </a:r>
              <a:endPara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DD775A77-E13A-4118-BCC0-5015E738FA06}"/>
                </a:ext>
              </a:extLst>
            </p:cNvPr>
            <p:cNvSpPr/>
            <p:nvPr/>
          </p:nvSpPr>
          <p:spPr>
            <a:xfrm>
              <a:off x="4232011" y="1787292"/>
              <a:ext cx="1078437" cy="223177"/>
            </a:xfrm>
            <a:prstGeom prst="roundRect">
              <a:avLst/>
            </a:prstGeom>
            <a:solidFill>
              <a:srgbClr val="27CE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導入機器等の内容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1303BDD-75EF-4010-98E6-F5A727B0D5BB}"/>
              </a:ext>
            </a:extLst>
          </p:cNvPr>
          <p:cNvGrpSpPr/>
          <p:nvPr/>
        </p:nvGrpSpPr>
        <p:grpSpPr>
          <a:xfrm>
            <a:off x="60796" y="3767372"/>
            <a:ext cx="8927814" cy="2900128"/>
            <a:chOff x="4122583" y="1861062"/>
            <a:chExt cx="4647873" cy="1682239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09C85C6E-0565-4279-BBA1-561BCA8185B2}"/>
                </a:ext>
              </a:extLst>
            </p:cNvPr>
            <p:cNvSpPr/>
            <p:nvPr/>
          </p:nvSpPr>
          <p:spPr>
            <a:xfrm>
              <a:off x="4122583" y="1965961"/>
              <a:ext cx="4647873" cy="1577340"/>
            </a:xfrm>
            <a:prstGeom prst="roundRect">
              <a:avLst>
                <a:gd name="adj" fmla="val 86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2E81446F-6895-40F4-9215-AA5DC2AC4EAA}"/>
                </a:ext>
              </a:extLst>
            </p:cNvPr>
            <p:cNvSpPr/>
            <p:nvPr/>
          </p:nvSpPr>
          <p:spPr>
            <a:xfrm>
              <a:off x="4232591" y="1861062"/>
              <a:ext cx="1802635" cy="209798"/>
            </a:xfrm>
            <a:prstGeom prst="roundRect">
              <a:avLst/>
            </a:prstGeom>
            <a:solidFill>
              <a:srgbClr val="27CE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導入の理由（抱えていた課題）</a:t>
              </a:r>
            </a:p>
          </p:txBody>
        </p:sp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id="{10E7DF0F-BA18-4D61-8E42-8B7D3262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228" y="5769883"/>
            <a:ext cx="760776" cy="8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■">
            <a:extLst>
              <a:ext uri="{FF2B5EF4-FFF2-40B4-BE49-F238E27FC236}">
                <a16:creationId xmlns:a16="http://schemas.microsoft.com/office/drawing/2014/main" id="{0AFC6BCC-58B3-4E40-94FE-3F55974DB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" y="5792585"/>
            <a:ext cx="760777" cy="8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028578-17EA-4E75-910B-AAF5CD66E032}"/>
              </a:ext>
            </a:extLst>
          </p:cNvPr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障がい福祉分野の</a:t>
            </a:r>
            <a:r>
              <a:rPr lang="en-US" altLang="ja-JP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導入モデル事業（令和</a:t>
            </a:r>
            <a:r>
              <a:rPr lang="en-US" altLang="ja-JP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5</a:t>
            </a:r>
            <a:r>
              <a:rPr lang="ja-JP" altLang="en-US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年度補正予算分） </a:t>
            </a:r>
            <a:endParaRPr kumimoji="1" lang="ja-JP" altLang="en-US" sz="12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B425242-5402-4CD8-90F7-D1B66D976006}"/>
              </a:ext>
            </a:extLst>
          </p:cNvPr>
          <p:cNvSpPr/>
          <p:nvPr/>
        </p:nvSpPr>
        <p:spPr>
          <a:xfrm>
            <a:off x="5625737" y="358897"/>
            <a:ext cx="3246159" cy="9040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300" kern="100" dirty="0">
                <a:solidFill>
                  <a:schemeClr val="tx1"/>
                </a:solidFill>
                <a:effectLst/>
              </a:rPr>
              <a:t>法人名</a:t>
            </a:r>
            <a:r>
              <a:rPr lang="en-US" altLang="ja-JP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】</a:t>
            </a:r>
            <a:r>
              <a:rPr lang="ja-JP" altLang="en-US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株式会社</a:t>
            </a:r>
            <a:r>
              <a:rPr lang="en-US" altLang="ja-JP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WAGO</a:t>
            </a:r>
            <a:endParaRPr lang="en-US" altLang="ja-JP" sz="1300" kern="1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300" kern="100" dirty="0">
                <a:solidFill>
                  <a:schemeClr val="tx1"/>
                </a:solidFill>
                <a:effectLst/>
              </a:rPr>
              <a:t>事業所名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】ARCH</a:t>
            </a: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提供サービス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】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就労継続支援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B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型事業所</a:t>
            </a:r>
            <a:endParaRPr lang="en-US" altLang="ja-JP" sz="1300" kern="10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04ED05-F012-6A23-7A9E-17E486885C4B}"/>
              </a:ext>
            </a:extLst>
          </p:cNvPr>
          <p:cNvSpPr txBox="1"/>
          <p:nvPr/>
        </p:nvSpPr>
        <p:spPr>
          <a:xfrm>
            <a:off x="754384" y="4257925"/>
            <a:ext cx="75406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ご利用者様の面談記録等、日々の内容を記録する書類が二重記録などになりやすく、手書きだと非効率である。二重記録になる事により、ファイルの種類も増え、紙ベースでの管理の手間が増える。</a:t>
            </a:r>
          </a:p>
          <a:p>
            <a:endParaRPr lang="en-US" altLang="ja-JP" b="1" dirty="0"/>
          </a:p>
          <a:p>
            <a:r>
              <a:rPr lang="ja-JP" altLang="en-US" b="1" dirty="0"/>
              <a:t>担当によって、作業の進め方が異なっている場合や、判断つかない書類が滞留する傾向にあるため、画像での保管などデジタル処理を進める必要がある。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E674CFC-5333-CE98-E036-30D6FFFA6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74" y="1960800"/>
            <a:ext cx="832887" cy="111051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5CE5795-9A81-0CA5-90D9-8B3291B0C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995439" y="1666761"/>
            <a:ext cx="965619" cy="72437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01278B0-493F-18A9-D62C-1F1AF4405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23" y="2098667"/>
            <a:ext cx="832887" cy="111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7897C8B-BD09-4D18-A726-5305C06D7FFA}"/>
              </a:ext>
            </a:extLst>
          </p:cNvPr>
          <p:cNvSpPr/>
          <p:nvPr/>
        </p:nvSpPr>
        <p:spPr>
          <a:xfrm>
            <a:off x="60796" y="358897"/>
            <a:ext cx="5539904" cy="669804"/>
          </a:xfrm>
          <a:prstGeom prst="roundRect">
            <a:avLst>
              <a:gd name="adj" fmla="val 99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ICT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の導入効果①</a:t>
            </a:r>
            <a:endParaRPr kumimoji="1" lang="en-US" altLang="ja-JP" sz="2400" b="1" dirty="0">
              <a:solidFill>
                <a:schemeClr val="bg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6E58739-ED48-4380-A4B7-B01D18ED3EB7}"/>
              </a:ext>
            </a:extLst>
          </p:cNvPr>
          <p:cNvGrpSpPr/>
          <p:nvPr/>
        </p:nvGrpSpPr>
        <p:grpSpPr>
          <a:xfrm>
            <a:off x="60796" y="1382874"/>
            <a:ext cx="8975111" cy="5350432"/>
            <a:chOff x="4122583" y="1903217"/>
            <a:chExt cx="4647873" cy="1640083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92C52E5B-F293-4059-8CBF-C7E3FC40EDE4}"/>
                </a:ext>
              </a:extLst>
            </p:cNvPr>
            <p:cNvSpPr/>
            <p:nvPr/>
          </p:nvSpPr>
          <p:spPr>
            <a:xfrm>
              <a:off x="4122583" y="2032332"/>
              <a:ext cx="4647873" cy="1510968"/>
            </a:xfrm>
            <a:prstGeom prst="roundRect">
              <a:avLst>
                <a:gd name="adj" fmla="val 86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業務においてスタッフ全員が</a:t>
              </a:r>
              <a:r>
                <a:rPr kumimoji="1" lang="en-US" altLang="ja-JP" sz="2000" b="1" dirty="0">
                  <a:solidFill>
                    <a:srgbClr val="FF0000"/>
                  </a:solidFill>
                </a:rPr>
                <a:t>ICT</a:t>
              </a:r>
              <a:r>
                <a:rPr kumimoji="1" lang="ja-JP" altLang="en-US" sz="2000" b="1" dirty="0">
                  <a:solidFill>
                    <a:srgbClr val="FF0000"/>
                  </a:solidFill>
                </a:rPr>
                <a:t>機器を日々使用する事が前提の業務内容へ移行する為に、端末台数を増設し、“いつでも誰でも使える”環境作りを行った。データをクラウドサーバーで保管する事にした為、データの閲覧がスムーズに行える様になった。</a:t>
              </a:r>
              <a:endParaRPr kumimoji="1" lang="en-US" altLang="ja-JP" sz="2000" b="1" dirty="0">
                <a:solidFill>
                  <a:srgbClr val="FF0000"/>
                </a:solidFill>
              </a:endParaRPr>
            </a:p>
            <a:p>
              <a:endPara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年間業務時間削減率：「事業報告書より抜粋」</a:t>
              </a:r>
              <a:r>
                <a:rPr kumimoji="1" lang="en-US" altLang="ja-JP" sz="20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37.9</a:t>
              </a:r>
              <a:r>
                <a:rPr kumimoji="1" lang="ja-JP" altLang="en-US" sz="20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％</a:t>
              </a:r>
              <a:endParaRPr kumimoji="1" lang="en-US" altLang="ja-JP" sz="2000" b="1" u="sng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→パソコンの台数が増えた事で順番待ちが解消されました。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費用縮減額： 「事業報告書より抜粋」</a:t>
              </a:r>
              <a:r>
                <a:rPr kumimoji="1" lang="en-US" altLang="ja-JP" sz="20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12000/</a:t>
              </a:r>
              <a:r>
                <a:rPr kumimoji="1" lang="ja-JP" altLang="en-US" sz="20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月</a:t>
              </a:r>
              <a:r>
                <a:rPr kumimoji="1" lang="en-US" altLang="ja-JP" sz="20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kumimoji="1" lang="ja-JP" altLang="en-US" sz="20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円</a:t>
              </a:r>
              <a:r>
                <a:rPr kumimoji="1" lang="en-US" altLang="ja-JP" sz="20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→お互いの仕事が</a:t>
              </a:r>
              <a:r>
                <a:rPr kumimoji="1" lang="en-US" altLang="ja-JP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『</a:t>
              </a:r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見える化</a:t>
              </a:r>
              <a:r>
                <a:rPr kumimoji="1" lang="en-US" altLang="ja-JP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』</a:t>
              </a:r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することによって、過剰なコミュニケーションや確認作業の重複が不要となりスピード感をもった作業が可能と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なりました。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DD775A77-E13A-4118-BCC0-5015E738FA06}"/>
                </a:ext>
              </a:extLst>
            </p:cNvPr>
            <p:cNvSpPr/>
            <p:nvPr/>
          </p:nvSpPr>
          <p:spPr>
            <a:xfrm>
              <a:off x="4310932" y="1903217"/>
              <a:ext cx="1212605" cy="122167"/>
            </a:xfrm>
            <a:prstGeom prst="roundRect">
              <a:avLst/>
            </a:prstGeom>
            <a:solidFill>
              <a:srgbClr val="27CE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導入の効果①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CE20279-3E2D-4EA6-969A-401FEF2F8E04}"/>
              </a:ext>
            </a:extLst>
          </p:cNvPr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障がい福祉分野の</a:t>
            </a:r>
            <a:r>
              <a:rPr lang="en-US" altLang="ja-JP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導入モデル事業（令和</a:t>
            </a:r>
            <a:r>
              <a:rPr lang="en-US" altLang="ja-JP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5</a:t>
            </a:r>
            <a:r>
              <a:rPr lang="ja-JP" altLang="en-US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年度補正予算分） </a:t>
            </a:r>
            <a:endParaRPr kumimoji="1" lang="ja-JP" altLang="en-US" sz="12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B425242-5402-4CD8-90F7-D1B66D976006}"/>
              </a:ext>
            </a:extLst>
          </p:cNvPr>
          <p:cNvSpPr/>
          <p:nvPr/>
        </p:nvSpPr>
        <p:spPr>
          <a:xfrm>
            <a:off x="5756365" y="352962"/>
            <a:ext cx="3279542" cy="9040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ja-JP" sz="1300" kern="1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300" kern="100" dirty="0">
                <a:solidFill>
                  <a:schemeClr val="tx1"/>
                </a:solidFill>
                <a:effectLst/>
              </a:rPr>
              <a:t>法人名</a:t>
            </a:r>
            <a:r>
              <a:rPr lang="en-US" altLang="ja-JP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】</a:t>
            </a:r>
            <a:r>
              <a:rPr lang="ja-JP" altLang="en-US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株式会社</a:t>
            </a:r>
            <a:r>
              <a:rPr lang="en-US" altLang="ja-JP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WAGO</a:t>
            </a:r>
            <a:endParaRPr lang="en-US" altLang="ja-JP" sz="1300" kern="1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300" kern="100" dirty="0">
                <a:solidFill>
                  <a:schemeClr val="tx1"/>
                </a:solidFill>
                <a:effectLst/>
              </a:rPr>
              <a:t>事業所名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】ARCH</a:t>
            </a: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提供サービス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】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就労継続支援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B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型事業所</a:t>
            </a:r>
            <a:endParaRPr lang="en-US" altLang="ja-JP" sz="1300" kern="100" dirty="0">
              <a:solidFill>
                <a:schemeClr val="tx1"/>
              </a:solidFill>
              <a:effectLst/>
            </a:endParaRPr>
          </a:p>
          <a:p>
            <a:pPr algn="l"/>
            <a:endParaRPr lang="en-US" altLang="ja-JP" sz="1300" kern="1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296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7897C8B-BD09-4D18-A726-5305C06D7FFA}"/>
              </a:ext>
            </a:extLst>
          </p:cNvPr>
          <p:cNvSpPr/>
          <p:nvPr/>
        </p:nvSpPr>
        <p:spPr>
          <a:xfrm>
            <a:off x="60796" y="358897"/>
            <a:ext cx="5416895" cy="669804"/>
          </a:xfrm>
          <a:prstGeom prst="roundRect">
            <a:avLst>
              <a:gd name="adj" fmla="val 99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ICT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の導入効果②</a:t>
            </a:r>
            <a:endParaRPr kumimoji="1" lang="en-US" altLang="ja-JP" sz="2400" b="1" dirty="0">
              <a:solidFill>
                <a:schemeClr val="bg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6E58739-ED48-4380-A4B7-B01D18ED3EB7}"/>
              </a:ext>
            </a:extLst>
          </p:cNvPr>
          <p:cNvGrpSpPr/>
          <p:nvPr/>
        </p:nvGrpSpPr>
        <p:grpSpPr>
          <a:xfrm>
            <a:off x="108093" y="1124731"/>
            <a:ext cx="8975111" cy="2611294"/>
            <a:chOff x="4147076" y="1787292"/>
            <a:chExt cx="4647873" cy="1773040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92C52E5B-F293-4059-8CBF-C7E3FC40EDE4}"/>
                </a:ext>
              </a:extLst>
            </p:cNvPr>
            <p:cNvSpPr/>
            <p:nvPr/>
          </p:nvSpPr>
          <p:spPr>
            <a:xfrm>
              <a:off x="4147076" y="2112339"/>
              <a:ext cx="4647873" cy="1447993"/>
            </a:xfrm>
            <a:prstGeom prst="roundRect">
              <a:avLst>
                <a:gd name="adj" fmla="val 86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ICT</a:t>
              </a:r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機器の導入により確保された時間の活用内容</a:t>
              </a:r>
              <a:endPara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　・残業の軽減</a:t>
              </a:r>
              <a:endPara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　・研修時間の充実</a:t>
              </a:r>
              <a:endPara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　・ミーティングの時間の確保</a:t>
              </a:r>
              <a:endPara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　・口頭での伝達の最少化　　　等</a:t>
              </a:r>
              <a:endPara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DD775A77-E13A-4118-BCC0-5015E738FA06}"/>
                </a:ext>
              </a:extLst>
            </p:cNvPr>
            <p:cNvSpPr/>
            <p:nvPr/>
          </p:nvSpPr>
          <p:spPr>
            <a:xfrm>
              <a:off x="4232011" y="1787292"/>
              <a:ext cx="1078437" cy="223177"/>
            </a:xfrm>
            <a:prstGeom prst="roundRect">
              <a:avLst/>
            </a:prstGeom>
            <a:solidFill>
              <a:srgbClr val="27CE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導入の効果②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CE20279-3E2D-4EA6-969A-401FEF2F8E04}"/>
              </a:ext>
            </a:extLst>
          </p:cNvPr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障がい福祉分野の</a:t>
            </a:r>
            <a:r>
              <a:rPr lang="en-US" altLang="ja-JP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導入モデル事業（令和</a:t>
            </a:r>
            <a:r>
              <a:rPr lang="en-US" altLang="ja-JP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5</a:t>
            </a:r>
            <a:r>
              <a:rPr lang="ja-JP" altLang="en-US" sz="1200" dirty="0">
                <a:ea typeface="游明朝" panose="02020400000000000000" pitchFamily="18" charset="-128"/>
                <a:cs typeface="Times New Roman" panose="02020603050405020304" pitchFamily="18" charset="0"/>
              </a:rPr>
              <a:t>年度補正予算分） </a:t>
            </a:r>
            <a:endParaRPr kumimoji="1" lang="ja-JP" altLang="en-US" sz="1200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1303BDD-75EF-4010-98E6-F5A727B0D5BB}"/>
              </a:ext>
            </a:extLst>
          </p:cNvPr>
          <p:cNvGrpSpPr/>
          <p:nvPr/>
        </p:nvGrpSpPr>
        <p:grpSpPr>
          <a:xfrm>
            <a:off x="108093" y="3741713"/>
            <a:ext cx="8927814" cy="2991593"/>
            <a:chOff x="4122583" y="1808007"/>
            <a:chExt cx="4647873" cy="1735294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09C85C6E-0565-4279-BBA1-561BCA8185B2}"/>
                </a:ext>
              </a:extLst>
            </p:cNvPr>
            <p:cNvSpPr/>
            <p:nvPr/>
          </p:nvSpPr>
          <p:spPr>
            <a:xfrm>
              <a:off x="4122583" y="2036030"/>
              <a:ext cx="4647873" cy="1507271"/>
            </a:xfrm>
            <a:prstGeom prst="roundRect">
              <a:avLst>
                <a:gd name="adj" fmla="val 86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〈</a:t>
              </a:r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良かった点</a:t>
              </a:r>
              <a:r>
                <a:rPr kumimoji="1"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〉</a:t>
              </a: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お互いの仕事が</a:t>
              </a:r>
              <a:r>
                <a: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『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見える化</a:t>
              </a:r>
              <a:r>
                <a: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』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することによって、過剰なコミュニケーションや</a:t>
              </a:r>
              <a:endPara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確認作業の重複が不要となりスピード感をもった作業が可能となり、スタッフ一人ひとりのストレス軽減に繋がっている。端末台数が増えた事により、クラウド</a:t>
              </a:r>
              <a:endPara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サーバーデータへの活用率が上がった。</a:t>
              </a:r>
              <a:endPara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〈</a:t>
              </a:r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他に導入したい機器等とその理由</a:t>
              </a:r>
              <a:r>
                <a:rPr kumimoji="1"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〉</a:t>
              </a:r>
            </a:p>
            <a:p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タブレット端末　作業内容を動画で撮影し保存する為</a:t>
              </a:r>
              <a:endPara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2E81446F-6895-40F4-9215-AA5DC2AC4EAA}"/>
                </a:ext>
              </a:extLst>
            </p:cNvPr>
            <p:cNvSpPr/>
            <p:nvPr/>
          </p:nvSpPr>
          <p:spPr>
            <a:xfrm>
              <a:off x="4232592" y="1808007"/>
              <a:ext cx="631909" cy="209798"/>
            </a:xfrm>
            <a:prstGeom prst="roundRect">
              <a:avLst/>
            </a:prstGeom>
            <a:solidFill>
              <a:srgbClr val="27CE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職員の声</a:t>
              </a: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B425242-5402-4CD8-90F7-D1B66D976006}"/>
              </a:ext>
            </a:extLst>
          </p:cNvPr>
          <p:cNvSpPr/>
          <p:nvPr/>
        </p:nvSpPr>
        <p:spPr>
          <a:xfrm>
            <a:off x="5599611" y="386112"/>
            <a:ext cx="3352799" cy="9040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ja-JP" sz="1300" kern="1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300" kern="100" dirty="0">
                <a:solidFill>
                  <a:schemeClr val="tx1"/>
                </a:solidFill>
                <a:effectLst/>
              </a:rPr>
              <a:t>法人名</a:t>
            </a:r>
            <a:r>
              <a:rPr lang="en-US" altLang="ja-JP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】</a:t>
            </a:r>
            <a:r>
              <a:rPr lang="ja-JP" altLang="en-US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株式会社</a:t>
            </a:r>
            <a:r>
              <a:rPr lang="en-US" altLang="ja-JP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WAGO</a:t>
            </a:r>
            <a:endParaRPr lang="en-US" altLang="ja-JP" sz="1300" kern="1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300" kern="100" dirty="0">
                <a:solidFill>
                  <a:schemeClr val="tx1"/>
                </a:solidFill>
                <a:effectLst/>
              </a:rPr>
              <a:t>事業所名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】ARCH</a:t>
            </a: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提供サービス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】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就労継続支援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B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型事業所</a:t>
            </a:r>
            <a:endParaRPr lang="en-US" altLang="ja-JP" sz="1300" kern="100" dirty="0">
              <a:solidFill>
                <a:schemeClr val="tx1"/>
              </a:solidFill>
              <a:effectLst/>
            </a:endParaRPr>
          </a:p>
          <a:p>
            <a:pPr algn="l"/>
            <a:endParaRPr lang="en-US" altLang="ja-JP" sz="1300" kern="1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介護士のイラスト（女性）">
            <a:extLst>
              <a:ext uri="{FF2B5EF4-FFF2-40B4-BE49-F238E27FC236}">
                <a16:creationId xmlns:a16="http://schemas.microsoft.com/office/drawing/2014/main" id="{FBDD415E-9B02-46BE-90B0-816CA25AB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99" y="5775646"/>
            <a:ext cx="395417" cy="8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介護士のイラスト（男性）">
            <a:extLst>
              <a:ext uri="{FF2B5EF4-FFF2-40B4-BE49-F238E27FC236}">
                <a16:creationId xmlns:a16="http://schemas.microsoft.com/office/drawing/2014/main" id="{C2C73C6F-5063-47A4-AF4E-20F222CD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16" y="5775647"/>
            <a:ext cx="395417" cy="8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71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1150</TotalTime>
  <Words>560</Words>
  <Application>Microsoft Office PowerPoint</Application>
  <PresentationFormat>画面に合わせる (4:3)</PresentationFormat>
  <Paragraphs>57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游明朝</vt:lpstr>
      <vt:lpstr>Arial</vt:lpstr>
      <vt:lpstr>Calibri</vt:lpstr>
      <vt:lpstr>Calibri Light</vt:lpstr>
      <vt:lpstr>Wingdings</vt:lpstr>
      <vt:lpstr>Office Theme</vt:lpstr>
      <vt:lpstr>ICT導入モデル事業の 使用効果についての報告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坂本　留美</dc:creator>
  <cp:lastModifiedBy>WAGO 株式会社</cp:lastModifiedBy>
  <cp:revision>103</cp:revision>
  <dcterms:created xsi:type="dcterms:W3CDTF">2024-09-09T06:52:45Z</dcterms:created>
  <dcterms:modified xsi:type="dcterms:W3CDTF">2025-03-24T06:13:04Z</dcterms:modified>
</cp:coreProperties>
</file>